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94AD956-D9D3-40CE-ACFB-9F5BCDB88E3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RMASYNTEZ" initials="P" lastIdx="1" clrIdx="0">
    <p:extLst>
      <p:ext uri="{19B8F6BF-5375-455C-9EA6-DF929625EA0E}">
        <p15:presenceInfo xmlns:p15="http://schemas.microsoft.com/office/powerpoint/2012/main" userId="PHARMASYNT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3D6"/>
    <a:srgbClr val="C8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98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569F2-A53C-37E7-4961-32829B9DF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22A8F3-2B9E-8408-3BB5-6FAF8AE35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AA901-E8AC-A0C1-AA4C-029E249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438378-A257-5D3F-16C4-AC769C3C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AE425-8F9E-BA4B-E709-841271A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51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A92BE-2F1A-C55B-6D63-D2A587FD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2174C6-404E-0BF4-4612-28786BC0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538ED4-C300-A939-B647-8205FB68A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CF6F3A-523A-A012-7451-BA0404F2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0B8BA1-EC64-A75A-5A66-F62FF608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05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E60800-465F-0CE5-44D9-1914D2F8C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2B1554-C2A7-0E5C-0C41-2CDC1788D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1A689F-4875-0D4A-B751-0BFF9665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E5ABC6-78E8-444D-5934-C59083D5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A05AA-1528-C444-8F10-21C5CEC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39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650EB-4ACB-441A-DCC6-A153069A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AD31B-5CFE-DA69-E4CA-91F37303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99B8A3-E440-2AA3-72A6-DD5A8AA4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65AA2B-AE18-93AE-00CC-1F974B1F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CF3C2-B655-9F94-3E5C-5DCDBFE2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3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33209-1F67-E8EA-C0A9-CAD06B86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F74132-C381-3E38-F7FC-924812513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90E28C-AD32-B299-F336-E0ED61A4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92FE7-081A-7A09-F591-57D9FDD6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F2AD93-2923-F808-1EEA-712F6E96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6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4EAA6-F6E4-1BCD-400B-7A9F37D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3DE0E4-F984-7599-C3E6-56D171773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6870F8-FD3C-C88C-3883-B1CB8C76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9B1CFB-23DE-739B-502D-F1FB7D75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7E8EA4-4689-27A5-2D06-DE52EB6F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0F4B03-BF22-8F32-D6E2-4BFA41EB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9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85FAE-84A6-10F2-1DC7-AD30D5EE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3FFD33-1F63-D1C9-A552-3DAEF7E9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9F378F-9AE5-E3C1-49F0-99FCDE708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107030-24D1-6413-FC01-314E3D9A0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999861-AA2C-3D3F-7D32-C27B43CF7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A3D272-B8BC-DAC8-464F-C4EF5503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178D57-90DF-CF2D-0D70-0E80DEAB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7B5C84-36ED-2CE8-942A-53840D81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51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A5CC3-ED96-6D7C-86F8-FE450D49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67C3B7D-5C11-33E2-CEFF-0907AD5B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665191-8C4D-B139-BCDB-4DCC0FC9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D194E3-C707-5664-A1AE-85713925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56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9EA5B5-DACF-D40A-5BAF-593EEBFF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D768AB-E8A3-5A74-86DB-EC0FA06A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4E8390-C9D7-B1CB-3954-C83A9851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82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4FBCE-FC14-3C4B-6058-8F7CF2FD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85D72D-6F41-0B1F-2352-A94DADFEB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38E2E9-E4A2-41A2-0E82-ACC54AC67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AB608D-50AB-D38F-DB82-841588E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020A4F-E018-A166-1747-1B555F2C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74DD4-C8FF-A0D2-62E3-2F8F1D3A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31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3B7C7-0142-188D-2BA4-540DC36A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38A88D0-209D-1B17-9E2D-B987C7013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8513B3-7B83-1C24-76C4-8CE1B0328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247A1F-4C12-028F-1C46-3EFA94A2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BA18CA-1DF2-8852-F31B-8CFB8C3F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A5CB31-7DD5-235A-7D9F-7E0CD6A8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05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FE61B-2191-E5F4-8345-94458F16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C8E259-34B4-91CF-5906-DA4F447F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2C5C9D-D557-3B85-9027-C9500AC22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82F71-DE60-46C6-BB74-0AB479AFBCA7}" type="datetimeFigureOut">
              <a:rPr lang="ru-RU" smtClean="0"/>
              <a:t>10.01.2025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37F984-4E33-4412-5ABB-C535D8104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FCD65-4041-C231-7045-4BE4E1A22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7C7A7-9147-45CF-B523-79D481D0A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4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E4DEC47-5558-85D0-E9DB-B0F2EAAA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40" y="0"/>
            <a:ext cx="6858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67EC20-62E9-B20B-045F-DF91A7F0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2577864"/>
            <a:ext cx="5108510" cy="3429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06CD3-BE4C-46A4-FD09-2C667D833E8A}"/>
              </a:ext>
            </a:extLst>
          </p:cNvPr>
          <p:cNvSpPr txBox="1"/>
          <p:nvPr/>
        </p:nvSpPr>
        <p:spPr>
          <a:xfrm>
            <a:off x="3447129" y="565657"/>
            <a:ext cx="4581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Амиз</a:t>
            </a:r>
            <a:r>
              <a:rPr lang="ru-RU" sz="8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олид</a:t>
            </a:r>
            <a:r>
              <a:rPr lang="ru-RU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6159C-8894-A9D2-34FC-1C9AD60C7253}"/>
              </a:ext>
            </a:extLst>
          </p:cNvPr>
          <p:cNvSpPr txBox="1"/>
          <p:nvPr/>
        </p:nvSpPr>
        <p:spPr>
          <a:xfrm>
            <a:off x="3213399" y="1870297"/>
            <a:ext cx="4930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От сложных 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инфекций –</a:t>
            </a:r>
            <a:r>
              <a:rPr lang="ru-RU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     надежный   </a:t>
            </a:r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щит!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44E0D5-AC62-920B-5AAB-D431C00CFE1C}"/>
              </a:ext>
            </a:extLst>
          </p:cNvPr>
          <p:cNvSpPr/>
          <p:nvPr/>
        </p:nvSpPr>
        <p:spPr>
          <a:xfrm>
            <a:off x="0" y="0"/>
            <a:ext cx="2997200" cy="6858000"/>
          </a:xfrm>
          <a:prstGeom prst="rect">
            <a:avLst/>
          </a:prstGeom>
          <a:solidFill>
            <a:srgbClr val="CED3D6"/>
          </a:solidFill>
          <a:ln>
            <a:solidFill>
              <a:srgbClr val="C8D2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0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8DCAA-4146-3321-51AE-8B74502C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43BB5-EAD3-50E2-C21B-06594B6C5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Слабые стороны (</a:t>
            </a:r>
            <a:r>
              <a:rPr lang="ru-RU" b="1" dirty="0" err="1">
                <a:latin typeface="Bahnschrift Condensed" panose="020B0502040204020203" pitchFamily="34" charset="0"/>
              </a:rPr>
              <a:t>Weaknesses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Ограниченный спектр действия</a:t>
            </a:r>
            <a:r>
              <a:rPr lang="ru-RU" dirty="0">
                <a:latin typeface="Bahnschrift Condensed" panose="020B0502040204020203" pitchFamily="34" charset="0"/>
              </a:rPr>
              <a:t>: Неэффективен против грамположительных бактерий, таких как </a:t>
            </a:r>
            <a:r>
              <a:rPr lang="ru-RU" dirty="0" err="1">
                <a:latin typeface="Bahnschrift Condensed" panose="020B0502040204020203" pitchFamily="34" charset="0"/>
              </a:rPr>
              <a:t>Pseudomonas</a:t>
            </a:r>
            <a:r>
              <a:rPr lang="ru-RU" dirty="0">
                <a:latin typeface="Bahnschrift Condensed" panose="020B0502040204020203" pitchFamily="34" charset="0"/>
              </a:rPr>
              <a:t> </a:t>
            </a:r>
            <a:r>
              <a:rPr lang="ru-RU" dirty="0" err="1">
                <a:latin typeface="Bahnschrift Condensed" panose="020B0502040204020203" pitchFamily="34" charset="0"/>
              </a:rPr>
              <a:t>spp</a:t>
            </a:r>
            <a:r>
              <a:rPr lang="ru-RU" dirty="0">
                <a:latin typeface="Bahnschrift Condensed" panose="020B0502040204020203" pitchFamily="34" charset="0"/>
              </a:rPr>
              <a:t>. и </a:t>
            </a:r>
            <a:r>
              <a:rPr lang="ru-RU" dirty="0" err="1">
                <a:latin typeface="Bahnschrift Condensed" panose="020B0502040204020203" pitchFamily="34" charset="0"/>
              </a:rPr>
              <a:t>Enterobacteriaceae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Миелосупрессия</a:t>
            </a:r>
            <a:r>
              <a:rPr lang="ru-RU" dirty="0">
                <a:latin typeface="Bahnschrift Condensed" panose="020B0502040204020203" pitchFamily="34" charset="0"/>
              </a:rPr>
              <a:t>, тошнота и другие побочные реакции могут ограничивать применение.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Цена</a:t>
            </a:r>
            <a:r>
              <a:rPr lang="ru-RU" dirty="0">
                <a:latin typeface="Bahnschrift Condensed" panose="020B0502040204020203" pitchFamily="34" charset="0"/>
              </a:rPr>
              <a:t>: Стоимость курса может быть выше по сравнению с другими антибиотиками.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Длительное применение</a:t>
            </a:r>
            <a:r>
              <a:rPr lang="ru-RU" dirty="0">
                <a:latin typeface="Bahnschrift Condensed" panose="020B0502040204020203" pitchFamily="34" charset="0"/>
              </a:rPr>
              <a:t>: Требует мониторинга при использовании более 14 дней (например, контроль уровня крови).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4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9C550-A859-7EB8-A0DC-859F5D3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74FF5D-5686-4A18-97B2-E97689BDE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Возможности (</a:t>
            </a:r>
            <a:r>
              <a:rPr lang="ru-RU" b="1" dirty="0" err="1">
                <a:latin typeface="Bahnschrift Condensed" panose="020B0502040204020203" pitchFamily="34" charset="0"/>
              </a:rPr>
              <a:t>Opportunities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Рост антибиотикорезистентности</a:t>
            </a:r>
            <a:r>
              <a:rPr lang="ru-RU" dirty="0">
                <a:latin typeface="Bahnschrift Condensed" panose="020B0502040204020203" pitchFamily="34" charset="0"/>
              </a:rPr>
              <a:t>: Увеличение числа устойчивых инфекций увеличивает спрос на </a:t>
            </a:r>
            <a:r>
              <a:rPr lang="ru-RU" dirty="0" err="1">
                <a:latin typeface="Bahnschrift Condensed" panose="020B0502040204020203" pitchFamily="34" charset="0"/>
              </a:rPr>
              <a:t>линезолид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Расширение показаний</a:t>
            </a:r>
            <a:r>
              <a:rPr lang="ru-RU" dirty="0">
                <a:latin typeface="Bahnschrift Condensed" panose="020B0502040204020203" pitchFamily="34" charset="0"/>
              </a:rPr>
              <a:t>: Возможность использования препарата для новых типов инфекций при наличии клинических исследований.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Позиционирование на рынке</a:t>
            </a:r>
            <a:r>
              <a:rPr lang="ru-RU" dirty="0">
                <a:latin typeface="Bahnschrift Condensed" panose="020B0502040204020203" pitchFamily="34" charset="0"/>
              </a:rPr>
              <a:t>: Акцент на его эффективность против MRSA и VRE.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Сотрудничество с медицинскими учреждениями</a:t>
            </a:r>
            <a:r>
              <a:rPr lang="ru-RU" dirty="0">
                <a:latin typeface="Bahnschrift Condensed" panose="020B0502040204020203" pitchFamily="34" charset="0"/>
              </a:rPr>
              <a:t>: Обучение врачей и продвижение препарата через профессиональные сообщества.</a:t>
            </a:r>
            <a:endParaRPr lang="en-US" dirty="0">
              <a:latin typeface="Bahnschrift 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Выход на новые рынки или каналы сбыта.</a:t>
            </a:r>
          </a:p>
          <a:p>
            <a:pPr marL="0" indent="0">
              <a:buNone/>
            </a:pP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9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7696F-DC8E-D6BF-DFD9-57179BCA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A3859B-C639-5440-8F6F-14A0A0C01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Угрозы (</a:t>
            </a:r>
            <a:r>
              <a:rPr lang="ru-RU" b="1" dirty="0" err="1">
                <a:latin typeface="Bahnschrift Condensed" panose="020B0502040204020203" pitchFamily="34" charset="0"/>
              </a:rPr>
              <a:t>Threats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Конкуренция</a:t>
            </a:r>
            <a:r>
              <a:rPr lang="ru-RU" dirty="0">
                <a:latin typeface="Bahnschrift Condensed" panose="020B0502040204020203" pitchFamily="34" charset="0"/>
              </a:rPr>
              <a:t>: Наличие аналогов (оригинальные и дженерики </a:t>
            </a:r>
            <a:r>
              <a:rPr lang="ru-RU" dirty="0" err="1">
                <a:latin typeface="Bahnschrift Condensed" panose="020B0502040204020203" pitchFamily="34" charset="0"/>
              </a:rPr>
              <a:t>линезолида</a:t>
            </a:r>
            <a:r>
              <a:rPr lang="ru-RU" dirty="0">
                <a:latin typeface="Bahnschrift Condensed" panose="020B0502040204020203" pitchFamily="34" charset="0"/>
              </a:rPr>
              <a:t>) </a:t>
            </a:r>
            <a:r>
              <a:rPr lang="ru-RU" b="1" dirty="0">
                <a:latin typeface="Bahnschrift Condensed" panose="020B0502040204020203" pitchFamily="34" charset="0"/>
              </a:rPr>
              <a:t>Регуляторные ограничения</a:t>
            </a:r>
            <a:r>
              <a:rPr lang="ru-RU" dirty="0">
                <a:latin typeface="Bahnschrift Condensed" panose="020B0502040204020203" pitchFamily="34" charset="0"/>
              </a:rPr>
              <a:t>: Отсутствие в схеме лечения.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Потенциальное развитие устойчивости</a:t>
            </a:r>
            <a:r>
              <a:rPr lang="ru-RU" dirty="0">
                <a:latin typeface="Bahnschrift Condensed" panose="020B0502040204020203" pitchFamily="34" charset="0"/>
              </a:rPr>
              <a:t>: Мутации микроорганизмов могут снизить эффективность препарата.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Экономическая нестабильность</a:t>
            </a:r>
            <a:r>
              <a:rPr lang="ru-RU" dirty="0">
                <a:latin typeface="Bahnschrift Condensed" panose="020B0502040204020203" pitchFamily="34" charset="0"/>
              </a:rPr>
              <a:t>: Может повлиять на покупательную способность так как препарат дорогой.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Побочные эффекты</a:t>
            </a:r>
            <a:r>
              <a:rPr lang="ru-RU" dirty="0">
                <a:latin typeface="Bahnschrift Condensed" panose="020B0502040204020203" pitchFamily="34" charset="0"/>
              </a:rPr>
              <a:t>: Отрицательные отзывы от врачей или пациентов могут негативно сказаться на репутации препарата.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4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D44F4-0DC3-1358-5B59-D1C40F23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6E3E5C-7BE1-9DA1-2815-2F00E509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1440"/>
            <a:ext cx="10515600" cy="4976849"/>
          </a:xfrm>
        </p:spPr>
      </p:pic>
    </p:spTree>
    <p:extLst>
      <p:ext uri="{BB962C8B-B14F-4D97-AF65-F5344CB8AC3E}">
        <p14:creationId xmlns:p14="http://schemas.microsoft.com/office/powerpoint/2010/main" val="32664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81C3D-4D1E-E7BA-19BA-BE0902E7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Пошаговый план продвижения </a:t>
            </a:r>
            <a:r>
              <a:rPr lang="ru-RU" dirty="0" err="1"/>
              <a:t>Амизолида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6631F-9F6F-0EE2-E6C8-2943738E1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Для продвижения препарата </a:t>
            </a:r>
            <a:r>
              <a:rPr lang="ru-RU" dirty="0" err="1">
                <a:latin typeface="Bahnschrift Condensed" panose="020B0502040204020203" pitchFamily="34" charset="0"/>
              </a:rPr>
              <a:t>Амизолид</a:t>
            </a:r>
            <a:r>
              <a:rPr lang="ru-RU" dirty="0">
                <a:latin typeface="Bahnschrift Condensed" panose="020B0502040204020203" pitchFamily="34" charset="0"/>
              </a:rPr>
              <a:t> этично и эффективно в условиях конкуренции с индийскими компаниями, использующими неэтичные методы, важно сосредоточиться на стратегии, которая подчеркнет преимущества препарата, создаст доверие и долгосрочные отношения с врачами и пациентами.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55CFF4-4EE1-3D1A-9DCE-51D82566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5" y="2822044"/>
            <a:ext cx="6012750" cy="4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0C4A-C16D-354C-952B-228DBC1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 шаг.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BBBA1C-8A33-9094-C99A-2A8B0E05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Подчеркните уникальные преимущества </a:t>
            </a:r>
            <a:r>
              <a:rPr lang="ru-RU" b="1" dirty="0" err="1">
                <a:latin typeface="Bahnschrift Condensed" panose="020B0502040204020203" pitchFamily="34" charset="0"/>
              </a:rPr>
              <a:t>Амизолида</a:t>
            </a:r>
            <a:endParaRPr lang="ru-RU" b="1" dirty="0">
              <a:latin typeface="Bahnschrift Condensed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Качество производства: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Сделайте акцент на российском происхождении препарата и соответствие стандартам GMP.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Подчеркните стабильность качества, что особенно важно для антибиотиков.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Экономичность курса лечения: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Укажите, что цена курса с </a:t>
            </a:r>
            <a:r>
              <a:rPr lang="ru-RU" dirty="0" err="1">
                <a:latin typeface="Bahnschrift Condensed" panose="020B0502040204020203" pitchFamily="34" charset="0"/>
              </a:rPr>
              <a:t>Амизолидом</a:t>
            </a:r>
            <a:r>
              <a:rPr lang="ru-RU" dirty="0">
                <a:latin typeface="Bahnschrift Condensed" panose="020B0502040204020203" pitchFamily="34" charset="0"/>
              </a:rPr>
              <a:t> ниже, чем у конкурентов, за счет высокой эффективности при стандартных дозах.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Эффективность против устойчивых штаммов: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Разработайте материалы, акцентирующие внимание на преимуществах </a:t>
            </a:r>
            <a:r>
              <a:rPr lang="ru-RU" dirty="0" err="1">
                <a:latin typeface="Bahnschrift Condensed" panose="020B0502040204020203" pitchFamily="34" charset="0"/>
              </a:rPr>
              <a:t>линезолида</a:t>
            </a:r>
            <a:r>
              <a:rPr lang="ru-RU" dirty="0">
                <a:latin typeface="Bahnschrift Condensed" panose="020B0502040204020203" pitchFamily="34" charset="0"/>
              </a:rPr>
              <a:t> в борьбе с MRSA, VRE и другими устойчивыми инфекциями.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502AC-17A9-ABB8-DF82-7A091F24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шаг.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C60C5C-4FC7-7425-BFFD-E6CED930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2. Взаимодействие с врачами и ЛПУ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Образовательные мероприятия: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Организуйте семинары, лекции и мастер-классы для врачей на тему лечения инфекций, вызванных устойчивыми штаммами.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Подготовьте кейсы успешного применения </a:t>
            </a:r>
            <a:r>
              <a:rPr lang="ru-RU" dirty="0" err="1">
                <a:latin typeface="Bahnschrift Condensed" panose="020B0502040204020203" pitchFamily="34" charset="0"/>
              </a:rPr>
              <a:t>линезолида</a:t>
            </a:r>
            <a:r>
              <a:rPr lang="ru-RU" dirty="0">
                <a:latin typeface="Bahnschrift Condensed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Доступ к информации: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Предоставьте врачам литературу с доказательной базой, включая данные клинических исследований (особенно российских и европейских).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Персональные визиты: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Посещайте врачей, акцентируя внимание на безопасности и качестве препарата, а также на преимуществах стабильного партнерства с вашей компанией.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8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1AD4A-1222-064F-CC6C-AF964316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шаг.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E7599E-BC0F-B5D7-CACC-59F58996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Bahnschrift Condensed" panose="020B0502040204020203" pitchFamily="34" charset="0"/>
              </a:rPr>
              <a:t>3. Работа с аптеками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Обучение фармацевтов: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Объясните фармацевтам конкурентные преимущества </a:t>
            </a:r>
            <a:r>
              <a:rPr lang="ru-RU" dirty="0" err="1">
                <a:latin typeface="Bahnschrift Condensed" panose="020B0502040204020203" pitchFamily="34" charset="0"/>
              </a:rPr>
              <a:t>Амизолида</a:t>
            </a:r>
            <a:r>
              <a:rPr lang="ru-RU" dirty="0">
                <a:latin typeface="Bahnschrift Condensed" panose="020B0502040204020203" pitchFamily="34" charset="0"/>
              </a:rPr>
              <a:t> и его важность в антибиотикотерапии.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Предоставьте инструкции по правильному консультированию пациентов.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Стимулирующие программы: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Создайте программы лояльности для аптек (будем разрабатывать)</a:t>
            </a:r>
          </a:p>
        </p:txBody>
      </p:sp>
    </p:spTree>
    <p:extLst>
      <p:ext uri="{BB962C8B-B14F-4D97-AF65-F5344CB8AC3E}">
        <p14:creationId xmlns:p14="http://schemas.microsoft.com/office/powerpoint/2010/main" val="203136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102C1-A857-2743-4EFF-F3FC3716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 шаг.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BD7BF-E744-A7BD-DBFD-2B1A0A24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Bahnschrift Condensed" panose="020B0502040204020203" pitchFamily="34" charset="0"/>
              </a:rPr>
              <a:t>4. Просвещение пациентов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Информационные кампании: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Организуйте кампании для пациентов о рисках неэтичного использования антибиотиков, включая фальсификации и низкое качество продукции конкурентов.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Объясните, что </a:t>
            </a:r>
            <a:r>
              <a:rPr lang="ru-RU" dirty="0" err="1">
                <a:latin typeface="Bahnschrift Condensed" panose="020B0502040204020203" pitchFamily="34" charset="0"/>
              </a:rPr>
              <a:t>Амизолид</a:t>
            </a:r>
            <a:r>
              <a:rPr lang="ru-RU" dirty="0">
                <a:latin typeface="Bahnschrift Condensed" panose="020B0502040204020203" pitchFamily="34" charset="0"/>
              </a:rPr>
              <a:t> безопасен, эффективен и произведен в России.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Сотрудничество с ЛПУ: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Предоставьте ЛПУ материалы для пациентов, объясняющие, почему важно выбирать качественные антибиотики.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2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299FF-11A5-982D-F0A8-AE6788B1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 шаг.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00755-06FF-FE0F-8559-C251F5DA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Bahnschrift Condensed" panose="020B0502040204020203" pitchFamily="34" charset="0"/>
              </a:rPr>
              <a:t>5. Работа с дистрибьюторами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Оптимизация цены и условий поставки: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Пересмотрите ценовую политику, чтобы сделать препарат более доступным.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Предложите выгодные условия для оптовых закупок.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Продвижение через крупных дистрибьюторов: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Убедите крупных дистрибьюторов в надежности и конкурентных преимуществах вашего препарата.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9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9B0064-28E8-7ACD-93D0-9CD84E37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" y="4238719"/>
            <a:ext cx="3656369" cy="24542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52796-11AB-0087-691A-F3E6AD29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48" y="4038600"/>
            <a:ext cx="4013742" cy="2694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F0975-3116-6FA3-9C07-2D4C0766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понятия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7EA1CF-8519-50E8-7877-6BF8B292D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97" y="2827648"/>
            <a:ext cx="648260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02A90-76B1-17C7-822D-402ACFD1A66A}"/>
              </a:ext>
            </a:extLst>
          </p:cNvPr>
          <p:cNvSpPr txBox="1"/>
          <p:nvPr/>
        </p:nvSpPr>
        <p:spPr>
          <a:xfrm>
            <a:off x="731520" y="1418326"/>
            <a:ext cx="11084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Таблетки, покрытые пленочной оболочкой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от светло-коричневого до темно-коричневого цвета, круглые, двояковыпуклые; на поперечном разрезе таблетка белого или белого с желтоватым оттенком цвета.</a:t>
            </a:r>
          </a:p>
          <a:p>
            <a:endParaRPr lang="ru-RU" sz="2400" dirty="0">
              <a:solidFill>
                <a:srgbClr val="333333"/>
              </a:solidFill>
              <a:latin typeface="Bahnschrift Condensed" panose="020B0502040204020203" pitchFamily="34" charset="0"/>
            </a:endParaRPr>
          </a:p>
          <a:p>
            <a:r>
              <a:rPr lang="ru-RU" sz="2400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Вспомогательные вещества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: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бетадекс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(бета-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циклодекстрин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) - 30 мг,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коповидон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- 27 мг, крахмал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прежелатинизированный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- 78 мг, кремния диоксид коллоидный (аэросил марка А-300) - 9 мг, натрия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стеарилфумарат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- 15 мг, магния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гидроксикарбонат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- 54 мг,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гипромеллоза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Е-15 - 6 мг; водорастворимая пленочная оболочка - 21 мг.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3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0E39C-4733-85F2-9E31-34065C31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 шаг.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B7C21-63B8-4A8B-2E78-F830C183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6. Контрмеры против неэтичных методов конкурентов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Поддержка прозрачности: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Позиционируйте вашу компанию как партнера, придерживающегося этических стандартов.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Если возможно, сотрудничайте с государственными структурами, чтобы подчеркнуть важность борьбы с коррупцией в медицинской сфере.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Bahnschrift Condensed" panose="020B0502040204020203" pitchFamily="34" charset="0"/>
              </a:rPr>
              <a:t>Выявление и реагирование:</a:t>
            </a:r>
            <a:endParaRPr lang="ru-RU" dirty="0">
              <a:latin typeface="Bahnschrift Condensed" panose="020B0502040204020203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При обнаружении нарушений сообщайте о них в соответствующие органы.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latin typeface="Bahnschrift Condensed" panose="020B0502040204020203" pitchFamily="34" charset="0"/>
              </a:rPr>
              <a:t>Привлекайте внимание медицинского сообщества к рискам использования препаратов, продвигаемых неэтично.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020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0F1C8-872B-9663-5809-15583EEF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на 2025 по </a:t>
            </a:r>
            <a:r>
              <a:rPr lang="ru-RU" dirty="0" err="1"/>
              <a:t>Амизолиду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101AD-4FF9-2628-02FF-F985A36EF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907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Увеличение продаж на 40% к концу 2025 года. (по общему остатку)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Проведение не менее 5 образовательных мероприятий в месяц. (по всей стране)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Увеличение охвата аптек на 50% к середине года. (по каждому региону)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Bahnschrift Condensed" panose="020B0502040204020203" pitchFamily="34" charset="0"/>
              </a:rPr>
              <a:t>Привлечение к сотрудничеству не менее 30 новых врачей (в общем)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97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67C58-0649-9C19-A80D-69903EA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588" y="194005"/>
            <a:ext cx="4374823" cy="961534"/>
          </a:xfrm>
        </p:spPr>
        <p:txBody>
          <a:bodyPr/>
          <a:lstStyle/>
          <a:p>
            <a:r>
              <a:rPr lang="ru-RU" dirty="0">
                <a:latin typeface="Bahnschrift Condensed" panose="020B0502040204020203" pitchFamily="34" charset="0"/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BA076-9C95-E72C-0810-35DE47F2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0768"/>
            <a:ext cx="10515600" cy="1690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Bahnschrift Condensed" panose="020B0502040204020203" pitchFamily="34" charset="0"/>
              </a:rPr>
              <a:t>Презентация составлена и озвучена продакт-менеджером компании АО «</a:t>
            </a:r>
            <a:r>
              <a:rPr lang="ru-RU" sz="2400" dirty="0" err="1">
                <a:latin typeface="Bahnschrift Condensed" panose="020B0502040204020203" pitchFamily="34" charset="0"/>
              </a:rPr>
              <a:t>Фармасинтез</a:t>
            </a:r>
            <a:r>
              <a:rPr lang="ru-RU" sz="2400" dirty="0">
                <a:latin typeface="Bahnschrift Condensed" panose="020B0502040204020203" pitchFamily="34" charset="0"/>
              </a:rPr>
              <a:t>» Узбекистан, </a:t>
            </a:r>
            <a:r>
              <a:rPr lang="ru-RU" sz="2400" dirty="0" err="1">
                <a:latin typeface="Bahnschrift Condensed" panose="020B0502040204020203" pitchFamily="34" charset="0"/>
              </a:rPr>
              <a:t>Таджиевым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Диёрбеком</a:t>
            </a:r>
            <a:r>
              <a:rPr lang="ru-RU" sz="2400" dirty="0">
                <a:latin typeface="Bahnschrift Condensed" panose="020B0502040204020203" pitchFamily="34" charset="0"/>
              </a:rPr>
              <a:t> </a:t>
            </a:r>
            <a:r>
              <a:rPr lang="ru-RU" sz="2400" dirty="0" err="1">
                <a:latin typeface="Bahnschrift Condensed" panose="020B0502040204020203" pitchFamily="34" charset="0"/>
              </a:rPr>
              <a:t>Акмаловичем</a:t>
            </a:r>
            <a:r>
              <a:rPr lang="ru-RU" sz="2400" dirty="0">
                <a:latin typeface="Bahnschrift Condensed" panose="020B0502040204020203" pitchFamily="34" charset="0"/>
              </a:rPr>
              <a:t>. Распространение данного материала без разрешения правообладателя является нарушением авторских прав.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F5AD5E-9229-DAFD-F01F-F96F81B3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25" y="5005812"/>
            <a:ext cx="3767145" cy="1084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54C32-45CB-7454-354E-381C30A3086E}"/>
              </a:ext>
            </a:extLst>
          </p:cNvPr>
          <p:cNvSpPr txBox="1"/>
          <p:nvPr/>
        </p:nvSpPr>
        <p:spPr>
          <a:xfrm>
            <a:off x="9775596" y="6246368"/>
            <a:ext cx="2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.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032B52B-2166-49C7-0DC5-35F7BF6ACF05}"/>
              </a:ext>
            </a:extLst>
          </p:cNvPr>
          <p:cNvSpPr/>
          <p:nvPr/>
        </p:nvSpPr>
        <p:spPr>
          <a:xfrm>
            <a:off x="4870514" y="1155539"/>
            <a:ext cx="2450969" cy="24509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1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F6BD79-7443-D863-311E-97A5A916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203200"/>
            <a:ext cx="4851400" cy="6268720"/>
          </a:xfrm>
        </p:spPr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Противомикробное средство, относится к классу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оксазолидинонов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. Механизм действия обусловлен селективным ингибированием синтеза белка в бактериях. За счет связывания с бактериальными рибосомами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линезолид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предотвращает образование функционального инициирующего комплекса 70S, который является компонентом процесса трансляции при синтезе белка.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822683-0DD1-B899-4DF4-6363CA9C7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9D0FE-F47A-21C5-C0AD-938500D7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FE4DBA-206F-C0DC-4753-0BAD3C5C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10515600" cy="4581843"/>
          </a:xfrm>
        </p:spPr>
        <p:txBody>
          <a:bodyPr>
            <a:normAutofit fontScale="85000" lnSpcReduction="20000"/>
          </a:bodyPr>
          <a:lstStyle/>
          <a:p>
            <a:pPr algn="l">
              <a:spcBef>
                <a:spcPts val="375"/>
              </a:spcBef>
              <a:spcAft>
                <a:spcPts val="375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Corynebacterium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jeikeium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Enterococcus faecalis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включая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гликопептид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-резистентные штаммы),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Enterococcus faecium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включая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гликопептид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-резистентные штаммы),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Enterococcus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casseliflavus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Enterococcus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gallinarum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Listeria monocytogenes, Staphylococcus aureus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включая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метициллин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-резистентные штаммы),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Staphylococcus aureus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штаммы с промежуточной чувствительностью к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гликопептидам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Staphylococcus epidermidis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включая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метициллин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-резистентные штаммы),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Staphylococcus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haemolyticus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Staphylococcus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lugdunensis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Streptococcus agalactiae, Streptococcus intermedius, Streptococcus pneumoniae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включая штаммы с промежуточной чувствительностью к пенициллину и пенициллин-резистентные штаммы),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Streptococcus spp.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стрептококки групп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C 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и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G), Streptococcus pyogenes, Streptococcus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viridans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; </a:t>
            </a: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аэробных грамотрицательных бактерий: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Pasteurella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canis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Pasteurella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multocida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; </a:t>
            </a: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анаэробных грамположительных бактерий: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Clostridium perfringens,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Peptostreptococcus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spp. (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 т.ч.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Peptostreptococcus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anaerobius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); </a:t>
            </a: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анаэробных грамотрицательных бактерий: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Bacteroides fragilis,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Prevotella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spp.; Chlamydia pneumoniae.</a:t>
            </a:r>
          </a:p>
          <a:p>
            <a:pPr algn="l">
              <a:spcBef>
                <a:spcPts val="375"/>
              </a:spcBef>
              <a:spcAft>
                <a:spcPts val="375"/>
              </a:spcAft>
            </a:pP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Менее активен в отношении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Legionella spp., Moraxella catarrhalis, Mycoplasma spp.</a:t>
            </a:r>
          </a:p>
          <a:p>
            <a:pPr algn="l">
              <a:spcBef>
                <a:spcPts val="375"/>
              </a:spcBef>
              <a:spcAft>
                <a:spcPts val="375"/>
              </a:spcAft>
            </a:pP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Не активен в отношении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Haemophilus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 influenzae, Neisseria spp., Enterobacteriaceae, Pseudomonas spp.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31D4B0-FA28-0203-34AD-1C601BC85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044"/>
              </p:ext>
            </p:extLst>
          </p:nvPr>
        </p:nvGraphicFramePr>
        <p:xfrm>
          <a:off x="461010" y="449580"/>
          <a:ext cx="11070591" cy="5931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082">
                  <a:extLst>
                    <a:ext uri="{9D8B030D-6E8A-4147-A177-3AD203B41FA5}">
                      <a16:colId xmlns:a16="http://schemas.microsoft.com/office/drawing/2014/main" val="19028360"/>
                    </a:ext>
                  </a:extLst>
                </a:gridCol>
                <a:gridCol w="2404310">
                  <a:extLst>
                    <a:ext uri="{9D8B030D-6E8A-4147-A177-3AD203B41FA5}">
                      <a16:colId xmlns:a16="http://schemas.microsoft.com/office/drawing/2014/main" val="183723140"/>
                    </a:ext>
                  </a:extLst>
                </a:gridCol>
                <a:gridCol w="8379199">
                  <a:extLst>
                    <a:ext uri="{9D8B030D-6E8A-4147-A177-3AD203B41FA5}">
                      <a16:colId xmlns:a16="http://schemas.microsoft.com/office/drawing/2014/main" val="608228760"/>
                    </a:ext>
                  </a:extLst>
                </a:gridCol>
              </a:tblGrid>
              <a:tr h="33214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№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Бактерия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Возбудимые заболевания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33493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Corynebacterium jeikeium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Инфекции кожи, мягких тканей, бактериемия, инфекционный эндокардит.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96344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Enterococcus faecalis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Инфекции мочевыводящих путей, эндокардит, бактериемия.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59242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Enterococcus faecium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Инфекции мочевыводящих путей, эндокардит, перитонит, сепсис.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06019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Enterococcus casseliflavus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Редко вызывает инфекции мочевыводящих путей и раневые инфекции.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93990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Enterococcus gallinarum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Инфекции раневой поверхности, бактериемия, перитонит.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84090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6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Listeria monocytogenes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Листериоз (менингит, сепсис, инфекции новорожденных).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042408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Staphylococcus aureus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Кожные инфекции, пневмония, остеомиелит, сепсис, инфекционный эндокардит.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07492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8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Staphylococcus epidermidis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Инфекции катетеров, протезов, бактериемия.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15728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Staphylococcus haemolyticus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Инфекции крови, эндокардит, инфекции мочевыводящих путей.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033836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Staphylococcus lugdunensis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Эндокардит, инфекции мягких тканей и костей.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263481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Streptococcus agalactiae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Неонатальный сепсис, менингит, инфекции мочевыводящих путей у взрослых.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264880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Streptococcus intermedius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Абсцессы головного мозга, печени, плевры.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75717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Streptococcus pneumoniae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Пневмония, синусит, отит, менингит, бактериемия.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304649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Streptococcus pyogenes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Ангина, скарлатина, рожистое воспаление, некротизирующий фасциит.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12771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Streptococcus viridans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Эндокардит, инфекции зубов, абсцессы.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240267"/>
                  </a:ext>
                </a:extLst>
              </a:tr>
              <a:tr h="332142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16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Pasteurella canis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Инфекции после укусов животных, целлюлит.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07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8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2E8F137-0064-5B5E-EE3D-C124B0A72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553152"/>
              </p:ext>
            </p:extLst>
          </p:nvPr>
        </p:nvGraphicFramePr>
        <p:xfrm>
          <a:off x="507999" y="477520"/>
          <a:ext cx="11135360" cy="5943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761">
                  <a:extLst>
                    <a:ext uri="{9D8B030D-6E8A-4147-A177-3AD203B41FA5}">
                      <a16:colId xmlns:a16="http://schemas.microsoft.com/office/drawing/2014/main" val="1517218948"/>
                    </a:ext>
                  </a:extLst>
                </a:gridCol>
                <a:gridCol w="2418377">
                  <a:extLst>
                    <a:ext uri="{9D8B030D-6E8A-4147-A177-3AD203B41FA5}">
                      <a16:colId xmlns:a16="http://schemas.microsoft.com/office/drawing/2014/main" val="2355407056"/>
                    </a:ext>
                  </a:extLst>
                </a:gridCol>
                <a:gridCol w="8428222">
                  <a:extLst>
                    <a:ext uri="{9D8B030D-6E8A-4147-A177-3AD203B41FA5}">
                      <a16:colId xmlns:a16="http://schemas.microsoft.com/office/drawing/2014/main" val="411178289"/>
                    </a:ext>
                  </a:extLst>
                </a:gridCol>
              </a:tblGrid>
              <a:tr h="424543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№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Бактерия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Возбудимые заболевания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610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Pasteurella multocida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Инфекции кожи и мягких тканей после укусов животных.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003840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18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Clostridium perfringens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Газовая гангрена, пищевые отравления.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32310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19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Peptostreptococcus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Абсцессы мозга, мягких тканей, органов брюшной полости.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598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Bacteroides fragilis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Интраабдоминальные инфекции, абсцессы.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88400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Prevotella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Абсцессы ротовой полости, инфекции дыхательных путей.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9915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Chlamydia pneumoniae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Пневмония, бронхит, фарингит.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04370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Legionella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Болезнь легионеров (пневмония), лихорадка Понтиак.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11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Moraxella catarrhalis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Отит, синусит, хронические инфекции дыхательных путей.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741550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Mycoplasma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Микоплазменная пневмония, урогенитальные инфекции.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45796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26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Haemophilus influenzae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Синусит, отит, менингит, пневмония (нечувствителен к линезолиду).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1046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27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Neisseria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Менингит, гонорея (нечувствителен к линезолиду).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550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28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Enterobacteriaceae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Инфекции мочевыводящих путей, кишечные инфекции, сепсис (нечувствителен к линезолиду).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9367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  <a:latin typeface="Bahnschrift Condensed" panose="020B0502040204020203" pitchFamily="34" charset="0"/>
                        </a:rPr>
                        <a:t>29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Bahnschrift Condensed" panose="020B0502040204020203" pitchFamily="34" charset="0"/>
                        </a:rPr>
                        <a:t>Pseudomonas spp.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Пневмония, сепсис, инфекции кожи и мягких тканей (нечувствителен к </a:t>
                      </a:r>
                      <a:r>
                        <a:rPr lang="ru-RU" sz="2000" u="none" strike="noStrike" dirty="0" err="1">
                          <a:effectLst/>
                          <a:latin typeface="Bahnschrift Condensed" panose="020B0502040204020203" pitchFamily="34" charset="0"/>
                        </a:rPr>
                        <a:t>линезолиду</a:t>
                      </a:r>
                      <a:r>
                        <a:rPr lang="ru-RU" sz="2000" u="none" strike="noStrike" dirty="0">
                          <a:effectLst/>
                          <a:latin typeface="Bahnschrift Condensed" panose="020B0502040204020203" pitchFamily="34" charset="0"/>
                        </a:rPr>
                        <a:t>).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6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13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FB513-DE68-DE5C-35D1-D4D72C5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Клинические исследования: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AFCEAD-09C8-0975-7C20-FFE0C2E0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ru-RU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  <a:ea typeface="Source Sans Pro" panose="020B0503030403020204" pitchFamily="34" charset="0"/>
              </a:rPr>
              <a:t>Линезолид</a:t>
            </a:r>
            <a:r>
              <a:rPr lang="ru-RU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  <a:ea typeface="Source Sans Pro" panose="020B0503030403020204" pitchFamily="34" charset="0"/>
              </a:rPr>
              <a:t> для лечения людей с лекарственно-устойчивым туберкулезом. Публикация: </a:t>
            </a:r>
            <a:r>
              <a:rPr lang="ru-RU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  <a:ea typeface="Source Sans Pro" panose="020B0503030403020204" pitchFamily="34" charset="0"/>
              </a:rPr>
              <a:t>20 Марта 2019. </a:t>
            </a:r>
            <a:r>
              <a:rPr lang="ru-RU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  <a:ea typeface="Source Sans Pro" panose="020B0503030403020204" pitchFamily="34" charset="0"/>
              </a:rPr>
              <a:t>Авторы: </a:t>
            </a: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  <a:ea typeface="Source Sans Pro" panose="020B0503030403020204" pitchFamily="34" charset="0"/>
              </a:rPr>
              <a:t>Singh B, Cocker D, Ryan H, Sloan DJ</a:t>
            </a:r>
            <a:endParaRPr lang="ru-RU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Condensed" panose="020B0502040204020203" pitchFamily="34" charset="0"/>
              <a:ea typeface="Source Sans Pro" panose="020B0503030403020204" pitchFamily="34" charset="0"/>
            </a:endParaRPr>
          </a:p>
          <a:p>
            <a:pPr algn="l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Сравнение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линезолида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 с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тейкопланином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 для лечения инфекций, вызванных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метициллин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-резистентным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Staphylococcus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aureus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 (MRSA)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: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Source Sans Pro" panose="020B0503030403020204" pitchFamily="34" charset="0"/>
              </a:rPr>
              <a:t> </a:t>
            </a:r>
            <a:r>
              <a:rPr lang="ru-RU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Опубликовано:  Журнал Медицина неотложных состояний, 2013р. № 1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ea typeface="Source Sans Pro" panose="020B0503030403020204" pitchFamily="34" charset="0"/>
              </a:rPr>
              <a:t>. </a:t>
            </a:r>
            <a:r>
              <a:rPr lang="ru-RU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Автор:  </a:t>
            </a:r>
            <a:r>
              <a:rPr lang="en-US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RichardR</a:t>
            </a: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. WATKINS, </a:t>
            </a:r>
            <a:r>
              <a:rPr lang="en-US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ThomasM</a:t>
            </a: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. FILE Jr, Tracy L. LEMONOVICH</a:t>
            </a:r>
            <a:endParaRPr lang="ru-RU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Condensed" panose="020B0502040204020203" pitchFamily="34" charset="0"/>
            </a:endParaRPr>
          </a:p>
          <a:p>
            <a:r>
              <a:rPr lang="ru-RU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Клиническая фармакология антимикробных лекарственных средств: фокус на безопасность ванкомицина и </a:t>
            </a:r>
            <a:r>
              <a:rPr lang="ru-RU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линезолида</a:t>
            </a:r>
            <a:r>
              <a:rPr lang="ru-RU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.</a:t>
            </a:r>
            <a:r>
              <a:rPr lang="ru-RU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 М. В. Журавлева,   Е. В. Кузнецова,   Н. Г. Бердникова,   А. Б. Прокофьев,   Т. Р. Каменева,   Е. Ю. </a:t>
            </a:r>
            <a:r>
              <a:rPr lang="ru-RU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Демченкова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. Опубликовано: 2023. В журнале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“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Риск: здоровье, безопасность, окружающая среда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”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.</a:t>
            </a:r>
          </a:p>
          <a:p>
            <a:r>
              <a:rPr lang="ru-RU" sz="2400" b="1" dirty="0" err="1">
                <a:latin typeface="Bahnschrift Condensed" panose="020B0502040204020203" pitchFamily="34" charset="0"/>
              </a:rPr>
              <a:t>Линезолид</a:t>
            </a:r>
            <a:r>
              <a:rPr lang="ru-RU" sz="2400" b="1" dirty="0">
                <a:latin typeface="Bahnschrift Condensed" panose="020B0502040204020203" pitchFamily="34" charset="0"/>
              </a:rPr>
              <a:t> – первый препарат нового класса антибактериальных средств </a:t>
            </a:r>
            <a:r>
              <a:rPr lang="ru-RU" sz="2400" b="1" dirty="0" err="1">
                <a:latin typeface="Bahnschrift Condensed" panose="020B0502040204020203" pitchFamily="34" charset="0"/>
              </a:rPr>
              <a:t>оксазолидинонов</a:t>
            </a:r>
            <a:r>
              <a:rPr lang="en-US" sz="2400" b="1" dirty="0">
                <a:latin typeface="Bahnschrift Condensed" panose="020B0502040204020203" pitchFamily="34" charset="0"/>
              </a:rPr>
              <a:t>. </a:t>
            </a:r>
            <a:r>
              <a:rPr lang="ru-RU" sz="2400" dirty="0">
                <a:latin typeface="Bahnschrift Condensed" panose="020B0502040204020203" pitchFamily="34" charset="0"/>
              </a:rPr>
              <a:t>О.В. </a:t>
            </a:r>
            <a:r>
              <a:rPr lang="ru-RU" sz="2400" dirty="0" err="1">
                <a:latin typeface="Bahnschrift Condensed" panose="020B0502040204020203" pitchFamily="34" charset="0"/>
              </a:rPr>
              <a:t>Ефременкова</a:t>
            </a:r>
            <a:r>
              <a:rPr lang="ru-RU" sz="2400" dirty="0">
                <a:latin typeface="Bahnschrift Condensed" panose="020B0502040204020203" pitchFamily="34" charset="0"/>
              </a:rPr>
              <a:t>, Ю.Б. Белоусов</a:t>
            </a:r>
            <a:r>
              <a:rPr lang="en-US" sz="2400" dirty="0">
                <a:latin typeface="Bahnschrift Condensed" panose="020B0502040204020203" pitchFamily="34" charset="0"/>
              </a:rPr>
              <a:t>. </a:t>
            </a:r>
            <a:r>
              <a:rPr lang="ru-RU" sz="2400" dirty="0">
                <a:latin typeface="Bahnschrift Condensed" panose="020B0502040204020203" pitchFamily="34" charset="0"/>
              </a:rPr>
              <a:t> Российский государственный медицинский университет, г. Москва</a:t>
            </a:r>
            <a:r>
              <a:rPr lang="en-US" sz="2400" dirty="0">
                <a:latin typeface="Bahnschrift Condensed" panose="020B0502040204020203" pitchFamily="34" charset="0"/>
              </a:rPr>
              <a:t>, 2002</a:t>
            </a:r>
            <a:r>
              <a:rPr lang="ru-RU" sz="2400" dirty="0">
                <a:latin typeface="Bahnschrift Condensed" panose="020B0502040204020203" pitchFamily="34" charset="0"/>
              </a:rPr>
              <a:t>г.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ru-RU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Condensed" panose="020B0502040204020203" pitchFamily="34" charset="0"/>
            </a:endParaRPr>
          </a:p>
          <a:p>
            <a:pPr algn="l"/>
            <a:endParaRPr lang="en-US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Condensed" panose="020B0502040204020203" pitchFamily="34" charset="0"/>
              <a:ea typeface="Source Sans Pro" panose="020B0503030403020204" pitchFamily="34" charset="0"/>
            </a:endParaRPr>
          </a:p>
          <a:p>
            <a:endParaRPr lang="ru-RU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Condensed" panose="020B0502040204020203" pitchFamily="34" charset="0"/>
              <a:ea typeface="Source Sans Pro" panose="020B0503030403020204" pitchFamily="34" charset="0"/>
            </a:endParaRPr>
          </a:p>
          <a:p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0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7689E-6B4F-A8B4-71F1-A69C08D4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 и доли: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27C3D8C-B515-8112-D804-731A0F802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18832"/>
              </p:ext>
            </p:extLst>
          </p:nvPr>
        </p:nvGraphicFramePr>
        <p:xfrm>
          <a:off x="751840" y="1534161"/>
          <a:ext cx="10810239" cy="4958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9129">
                  <a:extLst>
                    <a:ext uri="{9D8B030D-6E8A-4147-A177-3AD203B41FA5}">
                      <a16:colId xmlns:a16="http://schemas.microsoft.com/office/drawing/2014/main" val="488565973"/>
                    </a:ext>
                  </a:extLst>
                </a:gridCol>
                <a:gridCol w="1585705">
                  <a:extLst>
                    <a:ext uri="{9D8B030D-6E8A-4147-A177-3AD203B41FA5}">
                      <a16:colId xmlns:a16="http://schemas.microsoft.com/office/drawing/2014/main" val="504657857"/>
                    </a:ext>
                  </a:extLst>
                </a:gridCol>
                <a:gridCol w="762358">
                  <a:extLst>
                    <a:ext uri="{9D8B030D-6E8A-4147-A177-3AD203B41FA5}">
                      <a16:colId xmlns:a16="http://schemas.microsoft.com/office/drawing/2014/main" val="4260336896"/>
                    </a:ext>
                  </a:extLst>
                </a:gridCol>
                <a:gridCol w="1097795">
                  <a:extLst>
                    <a:ext uri="{9D8B030D-6E8A-4147-A177-3AD203B41FA5}">
                      <a16:colId xmlns:a16="http://schemas.microsoft.com/office/drawing/2014/main" val="55392858"/>
                    </a:ext>
                  </a:extLst>
                </a:gridCol>
                <a:gridCol w="625134">
                  <a:extLst>
                    <a:ext uri="{9D8B030D-6E8A-4147-A177-3AD203B41FA5}">
                      <a16:colId xmlns:a16="http://schemas.microsoft.com/office/drawing/2014/main" val="1374906770"/>
                    </a:ext>
                  </a:extLst>
                </a:gridCol>
                <a:gridCol w="808100">
                  <a:extLst>
                    <a:ext uri="{9D8B030D-6E8A-4147-A177-3AD203B41FA5}">
                      <a16:colId xmlns:a16="http://schemas.microsoft.com/office/drawing/2014/main" val="2595256341"/>
                    </a:ext>
                  </a:extLst>
                </a:gridCol>
                <a:gridCol w="1296009">
                  <a:extLst>
                    <a:ext uri="{9D8B030D-6E8A-4147-A177-3AD203B41FA5}">
                      <a16:colId xmlns:a16="http://schemas.microsoft.com/office/drawing/2014/main" val="623155198"/>
                    </a:ext>
                  </a:extLst>
                </a:gridCol>
                <a:gridCol w="1296009">
                  <a:extLst>
                    <a:ext uri="{9D8B030D-6E8A-4147-A177-3AD203B41FA5}">
                      <a16:colId xmlns:a16="http://schemas.microsoft.com/office/drawing/2014/main" val="1725626505"/>
                    </a:ext>
                  </a:extLst>
                </a:gridCol>
              </a:tblGrid>
              <a:tr h="580532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Наименование ГЛС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Производитель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Страна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Количество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Цена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Итог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Доля по количеству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Доля по сумме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31984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НИРЗОЛИД РАСТВОР 0,2% 300МЛ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ACULIFE HEALTHCARE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5000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4,4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22 000,00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11,68%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9,10%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037060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НИРЗОЛИД РАСТВОР 0,2% 300МЛ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ACULIFE HEALTHCARE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5000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4,4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22 000,00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11,68%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9,10%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440195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НУТРАЗОЛИД РАСТВОР 600МГ/300МЛ 300МЛ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M/S PEAK PHARMA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9780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3,2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31 296,00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22,85%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12,95%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80565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НУТРАЗОЛИД РАСТВОР 600МГ/300МЛ 300МЛ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M/S PEAK PHARMA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11980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3,2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38 336,00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27,98%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15,86%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693902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НУТРАЗОЛИД РАСТВОР 600МГ/300МЛ 300МЛ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M/S PEAK PHARMA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2860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3,2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9 152,00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6,68%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3,79%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18724"/>
                  </a:ext>
                </a:extLst>
              </a:tr>
              <a:tr h="302360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150МГ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MICRO LABS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26,15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496,85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0,04%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0,21%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098770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225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15,395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3 463,93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0,53%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1,43%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75421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662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15,314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10 137,72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1,55%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4,19%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3174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1016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15,297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15 541,77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2,37%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6,43%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91279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1272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15,406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19 596,84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2,97%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8,11%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057308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1258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15,294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19 239,36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2,94%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7,96%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57316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ЛИНЕЗОЛИД ТАБЛЕТКИ 600МГ №100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LUPIN 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1261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15,294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19 285,25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2,95%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7,98%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796334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АМИЗОЛИД ТАБЛЕТКИ 600МГ №10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FARMASINTEZ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РОССИЯ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1100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14 300,00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2,57%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5,92%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760430"/>
                  </a:ext>
                </a:extLst>
              </a:tr>
              <a:tr h="302360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ЛАЕН ТАБЛЕТКИ 600МГ №10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Bahnschrift Condensed" panose="020B0502040204020203" pitchFamily="34" charset="0"/>
                        </a:rPr>
                        <a:t>KUSUM HEALTHCARE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ИНДИЯ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1377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12,22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16 826,94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3,22%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6,96%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343353"/>
                  </a:ext>
                </a:extLst>
              </a:tr>
              <a:tr h="290266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42 810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241 672,66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>
                          <a:effectLst/>
                          <a:latin typeface="Bahnschrift Condensed" panose="020B0502040204020203" pitchFamily="34" charset="0"/>
                        </a:rPr>
                        <a:t>100,00%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u="none" strike="noStrike" dirty="0">
                          <a:effectLst/>
                          <a:latin typeface="Bahnschrift Condensed" panose="020B0502040204020203" pitchFamily="34" charset="0"/>
                        </a:rPr>
                        <a:t>100,00%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37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87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2A91A-D594-6271-47FB-3CF3D792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</a:t>
            </a:r>
            <a:r>
              <a:rPr lang="ru-RU" dirty="0"/>
              <a:t>– анализ: </a:t>
            </a:r>
            <a:r>
              <a:rPr lang="en-US" dirty="0"/>
              <a:t>Strengths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38B1E2-CD03-A3C8-C0F9-1C79B76C2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6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1. Сильные стороны (</a:t>
            </a:r>
            <a:r>
              <a:rPr lang="ru-RU" b="1" dirty="0" err="1">
                <a:latin typeface="Bahnschrift Condensed" panose="020B0502040204020203" pitchFamily="34" charset="0"/>
              </a:rPr>
              <a:t>Strengths</a:t>
            </a:r>
            <a:r>
              <a:rPr lang="ru-RU" b="1" dirty="0">
                <a:latin typeface="Bahnschrift Condensed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Эффективность против резистентных штаммов</a:t>
            </a:r>
            <a:r>
              <a:rPr lang="ru-RU" dirty="0">
                <a:latin typeface="Bahnschrift Condensed" panose="020B0502040204020203" pitchFamily="34" charset="0"/>
              </a:rPr>
              <a:t>: </a:t>
            </a:r>
            <a:r>
              <a:rPr lang="ru-RU" dirty="0" err="1">
                <a:latin typeface="Bahnschrift Condensed" panose="020B0502040204020203" pitchFamily="34" charset="0"/>
              </a:rPr>
              <a:t>Амизолид</a:t>
            </a:r>
            <a:r>
              <a:rPr lang="ru-RU" dirty="0">
                <a:latin typeface="Bahnschrift Condensed" panose="020B0502040204020203" pitchFamily="34" charset="0"/>
              </a:rPr>
              <a:t> активен против MRSA, VRE и других устойчивых бактерий.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Удобство применения</a:t>
            </a:r>
            <a:r>
              <a:rPr lang="ru-RU" dirty="0">
                <a:latin typeface="Bahnschrift Condensed" panose="020B0502040204020203" pitchFamily="34" charset="0"/>
              </a:rPr>
              <a:t>: Таблетированная форма позволяет использовать препарат амбулаторно.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Высокая биодоступность</a:t>
            </a:r>
            <a:r>
              <a:rPr lang="ru-RU" dirty="0">
                <a:latin typeface="Bahnschrift Condensed" panose="020B0502040204020203" pitchFamily="34" charset="0"/>
              </a:rPr>
              <a:t>: Биодоступность достигает 100%, независимо от приема пищи.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Широкий спектр действия</a:t>
            </a:r>
            <a:r>
              <a:rPr lang="ru-RU" dirty="0">
                <a:latin typeface="Bahnschrift Condensed" panose="020B0502040204020203" pitchFamily="34" charset="0"/>
              </a:rPr>
              <a:t>: Активен против множества грамположительных бактерий, включая редкие штаммы.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Минимальное влияние на микробиоту кишечника</a:t>
            </a:r>
            <a:r>
              <a:rPr lang="ru-RU" dirty="0">
                <a:latin typeface="Bahnschrift Condensed" panose="020B0502040204020203" pitchFamily="34" charset="0"/>
              </a:rPr>
              <a:t>: Подходит для пациентов с риском дисбактериоза.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Bahnschrift Condensed" panose="020B0502040204020203" pitchFamily="34" charset="0"/>
              </a:rPr>
              <a:t>Производство по стандартам GMP</a:t>
            </a:r>
            <a:r>
              <a:rPr lang="ru-RU" dirty="0">
                <a:latin typeface="Bahnschrift Condensed" panose="020B0502040204020203" pitchFamily="34" charset="0"/>
              </a:rPr>
              <a:t>: Гарантирует качество и соответствие международным требованиям.</a:t>
            </a:r>
          </a:p>
          <a:p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38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Roboto Condensed Black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87</TotalTime>
  <Words>1894</Words>
  <Application>Microsoft Office PowerPoint</Application>
  <PresentationFormat>Широкоэкранный</PresentationFormat>
  <Paragraphs>325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Bahnschrift Condensed</vt:lpstr>
      <vt:lpstr>Bahnschrift Light Condensed</vt:lpstr>
      <vt:lpstr>Calibri</vt:lpstr>
      <vt:lpstr>Roboto Condensed Black</vt:lpstr>
      <vt:lpstr>Тема Office</vt:lpstr>
      <vt:lpstr>Презентация PowerPoint</vt:lpstr>
      <vt:lpstr>Общие понятия</vt:lpstr>
      <vt:lpstr>Презентация PowerPoint</vt:lpstr>
      <vt:lpstr>Активность</vt:lpstr>
      <vt:lpstr>Презентация PowerPoint</vt:lpstr>
      <vt:lpstr>Презентация PowerPoint</vt:lpstr>
      <vt:lpstr>Клинические исследования:</vt:lpstr>
      <vt:lpstr>Конкуренты и доли:</vt:lpstr>
      <vt:lpstr>SWOT – анализ: Strengths</vt:lpstr>
      <vt:lpstr>Weakness</vt:lpstr>
      <vt:lpstr>Opportunities</vt:lpstr>
      <vt:lpstr>Threats</vt:lpstr>
      <vt:lpstr>SWOT</vt:lpstr>
      <vt:lpstr>Пошаговый план продвижения Амизолида</vt:lpstr>
      <vt:lpstr>1 шаг.</vt:lpstr>
      <vt:lpstr>2 шаг.</vt:lpstr>
      <vt:lpstr>3 шаг. </vt:lpstr>
      <vt:lpstr>4 шаг.</vt:lpstr>
      <vt:lpstr>5 шаг. </vt:lpstr>
      <vt:lpstr>6 шаг.</vt:lpstr>
      <vt:lpstr>План на 2025 по Амизолиду: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PHARMASYNTEZ</dc:creator>
  <cp:lastModifiedBy>PHARMASYNTEZ</cp:lastModifiedBy>
  <cp:revision>2</cp:revision>
  <dcterms:created xsi:type="dcterms:W3CDTF">2025-01-10T08:56:19Z</dcterms:created>
  <dcterms:modified xsi:type="dcterms:W3CDTF">2025-01-10T10:24:00Z</dcterms:modified>
</cp:coreProperties>
</file>